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6" r:id="rId2"/>
    <p:sldId id="257" r:id="rId3"/>
    <p:sldId id="258" r:id="rId4"/>
    <p:sldId id="262" r:id="rId5"/>
    <p:sldId id="264" r:id="rId6"/>
    <p:sldId id="266" r:id="rId7"/>
    <p:sldId id="271" r:id="rId8"/>
    <p:sldId id="260" r:id="rId9"/>
    <p:sldId id="267" r:id="rId10"/>
    <p:sldId id="270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7CA"/>
    <a:srgbClr val="170CA8"/>
    <a:srgbClr val="2E2F7B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85"/>
    <p:restoredTop sz="96197"/>
  </p:normalViewPr>
  <p:slideViewPr>
    <p:cSldViewPr snapToGrid="0">
      <p:cViewPr varScale="1">
        <p:scale>
          <a:sx n="119" d="100"/>
          <a:sy n="119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gif>
</file>

<file path=ppt/media/image11.gif>
</file>

<file path=ppt/media/image12.gif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029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98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53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646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253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018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28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343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19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59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71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5/13/23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316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936D06-19EF-55FD-A5FE-124996A85FC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52668B-F7B6-5FC4-4A6B-DA473908A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852" y="870596"/>
            <a:ext cx="4887382" cy="37478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Predators, Prey and Strandings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DDD124-7EE6-F92C-48AE-A98D20B26C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852" y="3492177"/>
            <a:ext cx="4136526" cy="802486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An IBM approach to modelling the Blue Fleet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group of jellyfish on sand&#10;&#10;Description automatically generated with low confidence">
            <a:extLst>
              <a:ext uri="{FF2B5EF4-FFF2-40B4-BE49-F238E27FC236}">
                <a16:creationId xmlns:a16="http://schemas.microsoft.com/office/drawing/2014/main" id="{3C6B7AC2-C744-8DBD-D15B-38ED1998EC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31" r="20862" b="-1"/>
          <a:stretch/>
        </p:blipFill>
        <p:spPr>
          <a:xfrm>
            <a:off x="5887452" y="751271"/>
            <a:ext cx="5742193" cy="5382827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885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ubtitle 2">
            <a:extLst>
              <a:ext uri="{FF2B5EF4-FFF2-40B4-BE49-F238E27FC236}">
                <a16:creationId xmlns:a16="http://schemas.microsoft.com/office/drawing/2014/main" id="{5FBEA8D9-E7DF-2433-0247-92031D9F9B74}"/>
              </a:ext>
            </a:extLst>
          </p:cNvPr>
          <p:cNvSpPr txBox="1">
            <a:spLocks/>
          </p:cNvSpPr>
          <p:nvPr/>
        </p:nvSpPr>
        <p:spPr>
          <a:xfrm>
            <a:off x="562355" y="5734365"/>
            <a:ext cx="4136526" cy="39973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chemeClr val="bg1"/>
                </a:solidFill>
              </a:rPr>
              <a:t>Joop Sassen</a:t>
            </a:r>
          </a:p>
        </p:txBody>
      </p:sp>
    </p:spTree>
    <p:extLst>
      <p:ext uri="{BB962C8B-B14F-4D97-AF65-F5344CB8AC3E}">
        <p14:creationId xmlns:p14="http://schemas.microsoft.com/office/powerpoint/2010/main" val="3375967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0ABB53E-94DF-7B51-FEAD-7BCC5841A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</p:spPr>
        <p:txBody>
          <a:bodyPr/>
          <a:lstStyle/>
          <a:p>
            <a:r>
              <a:rPr lang="en-US" dirty="0"/>
              <a:t>Concluding statements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C71249-A2B8-8B1C-CAB5-C83E095E926C}"/>
              </a:ext>
            </a:extLst>
          </p:cNvPr>
          <p:cNvSpPr txBox="1"/>
          <p:nvPr/>
        </p:nvSpPr>
        <p:spPr>
          <a:xfrm>
            <a:off x="800100" y="2295634"/>
            <a:ext cx="5819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Blue Fleet: A loose assemblage or tightly woven web?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F383C7-AB5A-8EC5-12D1-27B4EE695E3F}"/>
              </a:ext>
            </a:extLst>
          </p:cNvPr>
          <p:cNvSpPr txBox="1"/>
          <p:nvPr/>
        </p:nvSpPr>
        <p:spPr>
          <a:xfrm>
            <a:off x="700635" y="4008369"/>
            <a:ext cx="3325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 Glaucus even need to move?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41ED1D-9A81-7E98-18F4-ABCDB568EE66}"/>
              </a:ext>
            </a:extLst>
          </p:cNvPr>
          <p:cNvSpPr txBox="1"/>
          <p:nvPr/>
        </p:nvSpPr>
        <p:spPr>
          <a:xfrm>
            <a:off x="800100" y="2780161"/>
            <a:ext cx="6957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Looser than you think! Stranding probabilities are very different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9967C-E1CB-CFEE-8079-9F63B99C62AA}"/>
              </a:ext>
            </a:extLst>
          </p:cNvPr>
          <p:cNvSpPr txBox="1"/>
          <p:nvPr/>
        </p:nvSpPr>
        <p:spPr>
          <a:xfrm>
            <a:off x="700635" y="4492896"/>
            <a:ext cx="11097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Probably not. When prey density exceeds xxx, there is little added value from movement or </a:t>
            </a:r>
            <a:r>
              <a:rPr lang="en-US" b="1" dirty="0" err="1"/>
              <a:t>chemodetection</a:t>
            </a:r>
            <a:r>
              <a:rPr lang="en-US" b="1" dirty="0"/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CD6D59-910A-0EA9-A200-BB341BC7AE28}"/>
              </a:ext>
            </a:extLst>
          </p:cNvPr>
          <p:cNvSpPr/>
          <p:nvPr/>
        </p:nvSpPr>
        <p:spPr>
          <a:xfrm>
            <a:off x="2598" y="0"/>
            <a:ext cx="12192000" cy="461818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5F41D3-2EC5-37A8-AE13-4D64ECFED77D}"/>
              </a:ext>
            </a:extLst>
          </p:cNvPr>
          <p:cNvSpPr/>
          <p:nvPr/>
        </p:nvSpPr>
        <p:spPr>
          <a:xfrm>
            <a:off x="0" y="6257636"/>
            <a:ext cx="12192000" cy="600364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0BF35D-37A5-5C5B-3280-8F616FCE9BF9}"/>
              </a:ext>
            </a:extLst>
          </p:cNvPr>
          <p:cNvSpPr/>
          <p:nvPr/>
        </p:nvSpPr>
        <p:spPr>
          <a:xfrm>
            <a:off x="0" y="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2D68FE-FAFD-80FA-860B-C3B38C73B798}"/>
              </a:ext>
            </a:extLst>
          </p:cNvPr>
          <p:cNvSpPr/>
          <p:nvPr/>
        </p:nvSpPr>
        <p:spPr>
          <a:xfrm>
            <a:off x="11721523" y="15240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012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F9644-6FF2-52A6-CE43-8BBFE50DB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6A372-BCF3-8441-BE1D-FE2F0AE13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4" y="1933897"/>
            <a:ext cx="10691265" cy="3636088"/>
          </a:xfrm>
        </p:spPr>
        <p:txBody>
          <a:bodyPr>
            <a:normAutofit fontScale="55000" lnSpcReduction="20000"/>
          </a:bodyPr>
          <a:lstStyle/>
          <a:p>
            <a:r>
              <a:rPr lang="en-US" sz="2200" b="1" dirty="0"/>
              <a:t>Bourg, N., Schaeffer, A., </a:t>
            </a:r>
            <a:r>
              <a:rPr lang="en-US" sz="2200" b="1" dirty="0" err="1"/>
              <a:t>Cetina</a:t>
            </a:r>
            <a:r>
              <a:rPr lang="en-US" sz="2200" b="1" dirty="0"/>
              <a:t>-Heredia, P., Lawes, J. C., &amp; Lee, D. (2022). Driving the blue fleet: Temporal variability and drivers behind bluebottle (</a:t>
            </a:r>
            <a:r>
              <a:rPr lang="en-US" sz="2200" b="1" dirty="0" err="1"/>
              <a:t>Physalia</a:t>
            </a:r>
            <a:r>
              <a:rPr lang="en-US" sz="2200" b="1" dirty="0"/>
              <a:t> physalis) </a:t>
            </a:r>
            <a:r>
              <a:rPr lang="en-US" sz="2200" b="1" dirty="0" err="1"/>
              <a:t>beachings</a:t>
            </a:r>
            <a:r>
              <a:rPr lang="en-US" sz="2200" b="1" dirty="0"/>
              <a:t> off Sydney, Australia. </a:t>
            </a:r>
            <a:r>
              <a:rPr lang="en-US" sz="2200" b="1" dirty="0" err="1"/>
              <a:t>Plos</a:t>
            </a:r>
            <a:r>
              <a:rPr lang="en-US" sz="2200" b="1" dirty="0"/>
              <a:t> one, 17(3), e0265593.</a:t>
            </a:r>
          </a:p>
          <a:p>
            <a:pPr marL="0" indent="0">
              <a:buNone/>
            </a:pPr>
            <a:endParaRPr lang="en-US" sz="2200" b="1" dirty="0"/>
          </a:p>
          <a:p>
            <a:r>
              <a:rPr lang="en-US" sz="2200" b="1" dirty="0"/>
              <a:t>Grove, S. (2010). Blow-ins from the Blue Fleet. The Tasmanian Naturalist, 132, 25-34.</a:t>
            </a:r>
          </a:p>
          <a:p>
            <a:endParaRPr lang="en-US" sz="2200" b="1" dirty="0"/>
          </a:p>
          <a:p>
            <a:r>
              <a:rPr lang="en-US" sz="2200" b="1" dirty="0"/>
              <a:t>Helm, R. R. (2021). Natural history of </a:t>
            </a:r>
            <a:r>
              <a:rPr lang="en-US" sz="2200" b="1" dirty="0" err="1"/>
              <a:t>neustonic</a:t>
            </a:r>
            <a:r>
              <a:rPr lang="en-US" sz="2200" b="1" dirty="0"/>
              <a:t> animals in the Sargasso Sea: reproduction, predation, and behavior of Glaucus atlanticus, Velella velella, and </a:t>
            </a:r>
            <a:r>
              <a:rPr lang="en-US" sz="2200" b="1" dirty="0" err="1"/>
              <a:t>Janthina</a:t>
            </a:r>
            <a:r>
              <a:rPr lang="en-US" sz="2200" b="1" dirty="0"/>
              <a:t> spp. Marine Biodiversity, 51(6), 99.</a:t>
            </a:r>
          </a:p>
          <a:p>
            <a:endParaRPr lang="en-US" sz="2200" b="1" dirty="0"/>
          </a:p>
          <a:p>
            <a:r>
              <a:rPr lang="en-US" sz="2200" b="1" dirty="0"/>
              <a:t>Lee, D., Schaeffer, A., &amp; </a:t>
            </a:r>
            <a:r>
              <a:rPr lang="en-US" sz="2200" b="1" dirty="0" err="1"/>
              <a:t>Groeskamp</a:t>
            </a:r>
            <a:r>
              <a:rPr lang="en-US" sz="2200" b="1" dirty="0"/>
              <a:t>, S. (2021). Drifting Dynamics of the Bluebottle. Ocean Science Discussions, 2021, 1-21.</a:t>
            </a:r>
          </a:p>
          <a:p>
            <a:endParaRPr lang="en-US" sz="2200" b="1" dirty="0"/>
          </a:p>
          <a:p>
            <a:r>
              <a:rPr lang="en-US" sz="2200" b="1" dirty="0"/>
              <a:t>Valdés, </a:t>
            </a:r>
            <a:r>
              <a:rPr lang="en-US" sz="2200" b="1" dirty="0" err="1"/>
              <a:t>Á</a:t>
            </a:r>
            <a:r>
              <a:rPr lang="en-US" sz="2200" b="1" dirty="0"/>
              <a:t>., &amp; </a:t>
            </a:r>
            <a:r>
              <a:rPr lang="en-US" sz="2200" b="1" dirty="0" err="1"/>
              <a:t>Campillo</a:t>
            </a:r>
            <a:r>
              <a:rPr lang="en-US" sz="2200" b="1" dirty="0"/>
              <a:t>, O. A. (2004). Systematics of pelagic aeolid nudibranchs of the family </a:t>
            </a:r>
            <a:r>
              <a:rPr lang="en-US" sz="2200" b="1" dirty="0" err="1"/>
              <a:t>Glaucidae</a:t>
            </a:r>
            <a:r>
              <a:rPr lang="en-US" sz="2200" b="1" dirty="0"/>
              <a:t> (Mollusca, </a:t>
            </a:r>
            <a:r>
              <a:rPr lang="en-US" sz="2200" b="1" dirty="0" err="1"/>
              <a:t>Gastropoda</a:t>
            </a:r>
            <a:r>
              <a:rPr lang="en-US" sz="2200" b="1" dirty="0"/>
              <a:t>). Bulletin of Marine Science, 75(3), 381-389.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4EC4C57-46E0-3FB3-EAA7-EECB637176A3}"/>
              </a:ext>
            </a:extLst>
          </p:cNvPr>
          <p:cNvSpPr/>
          <p:nvPr/>
        </p:nvSpPr>
        <p:spPr>
          <a:xfrm>
            <a:off x="2598" y="0"/>
            <a:ext cx="12192000" cy="461818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F96123-B9B5-E06E-C850-ECCC58246413}"/>
              </a:ext>
            </a:extLst>
          </p:cNvPr>
          <p:cNvSpPr/>
          <p:nvPr/>
        </p:nvSpPr>
        <p:spPr>
          <a:xfrm>
            <a:off x="0" y="6257636"/>
            <a:ext cx="12192000" cy="600364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0FAA43-CC6E-215D-E2FC-3051503C1214}"/>
              </a:ext>
            </a:extLst>
          </p:cNvPr>
          <p:cNvSpPr/>
          <p:nvPr/>
        </p:nvSpPr>
        <p:spPr>
          <a:xfrm>
            <a:off x="0" y="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40165E-9172-045F-CED3-BAABC0431471}"/>
              </a:ext>
            </a:extLst>
          </p:cNvPr>
          <p:cNvSpPr/>
          <p:nvPr/>
        </p:nvSpPr>
        <p:spPr>
          <a:xfrm>
            <a:off x="11721523" y="15240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332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578EB459-3385-4BF6-A9E1-154CBA251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581A40D-7AA1-A7DA-BC4E-3CA1324B2CFE}"/>
              </a:ext>
            </a:extLst>
          </p:cNvPr>
          <p:cNvSpPr/>
          <p:nvPr/>
        </p:nvSpPr>
        <p:spPr>
          <a:xfrm>
            <a:off x="2598" y="0"/>
            <a:ext cx="12192000" cy="6858000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14C473-4FF0-DDFD-E641-915E231CCAA0}"/>
              </a:ext>
            </a:extLst>
          </p:cNvPr>
          <p:cNvSpPr/>
          <p:nvPr/>
        </p:nvSpPr>
        <p:spPr>
          <a:xfrm>
            <a:off x="480290" y="397164"/>
            <a:ext cx="11711709" cy="60867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A074-5B18-A8FB-D97D-D1C5C4166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910667"/>
            <a:ext cx="3422541" cy="2042138"/>
          </a:xfrm>
        </p:spPr>
        <p:txBody>
          <a:bodyPr>
            <a:normAutofit/>
          </a:bodyPr>
          <a:lstStyle/>
          <a:p>
            <a:r>
              <a:rPr lang="en-US" sz="3700" dirty="0"/>
              <a:t>Drifting in the wind AND CURRENTS</a:t>
            </a:r>
          </a:p>
        </p:txBody>
      </p:sp>
      <p:pic>
        <p:nvPicPr>
          <p:cNvPr id="5" name="Picture 4" descr="A blue and white sea creature&#10;&#10;Description automatically generated with low confidence">
            <a:extLst>
              <a:ext uri="{FF2B5EF4-FFF2-40B4-BE49-F238E27FC236}">
                <a16:creationId xmlns:a16="http://schemas.microsoft.com/office/drawing/2014/main" id="{1FFDC066-9356-37F5-F413-416C9B542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2590981"/>
            <a:ext cx="7448347" cy="4267019"/>
          </a:xfrm>
          <a:prstGeom prst="rect">
            <a:avLst/>
          </a:prstGeom>
        </p:spPr>
      </p:pic>
      <p:cxnSp>
        <p:nvCxnSpPr>
          <p:cNvPr id="1049" name="Straight Connector 1048">
            <a:extLst>
              <a:ext uri="{FF2B5EF4-FFF2-40B4-BE49-F238E27FC236}">
                <a16:creationId xmlns:a16="http://schemas.microsoft.com/office/drawing/2014/main" id="{1DC20223-0542-4FF7-8F2F-136889161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picture containing water, outdoor, blue, floating&#10;&#10;Description automatically generated">
            <a:extLst>
              <a:ext uri="{FF2B5EF4-FFF2-40B4-BE49-F238E27FC236}">
                <a16:creationId xmlns:a16="http://schemas.microsoft.com/office/drawing/2014/main" id="{33AC9711-73E4-D575-1F76-14DC7D375B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24" r="22465" b="4"/>
          <a:stretch/>
        </p:blipFill>
        <p:spPr>
          <a:xfrm>
            <a:off x="4876800" y="10"/>
            <a:ext cx="3597835" cy="2819390"/>
          </a:xfrm>
          <a:prstGeom prst="rect">
            <a:avLst/>
          </a:prstGeom>
        </p:spPr>
      </p:pic>
      <p:pic>
        <p:nvPicPr>
          <p:cNvPr id="6" name="Picture 5" descr="A picture containing fireworks, light&#10;&#10;Description automatically generated">
            <a:extLst>
              <a:ext uri="{FF2B5EF4-FFF2-40B4-BE49-F238E27FC236}">
                <a16:creationId xmlns:a16="http://schemas.microsoft.com/office/drawing/2014/main" id="{ED0E412F-2974-56B0-02E7-D9468C5F1C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5" b="15017"/>
          <a:stretch/>
        </p:blipFill>
        <p:spPr>
          <a:xfrm>
            <a:off x="8474636" y="10"/>
            <a:ext cx="3717368" cy="28193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4932C-F124-3973-445D-5132FEBE5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3676072"/>
            <a:ext cx="3569829" cy="2485427"/>
          </a:xfrm>
        </p:spPr>
        <p:txBody>
          <a:bodyPr>
            <a:normAutofit/>
          </a:bodyPr>
          <a:lstStyle/>
          <a:p>
            <a:r>
              <a:rPr lang="en-US" dirty="0"/>
              <a:t>Life at the surface – The Blue Fleet and the </a:t>
            </a:r>
            <a:r>
              <a:rPr lang="en-US" i="1" dirty="0"/>
              <a:t>Neuston</a:t>
            </a:r>
          </a:p>
          <a:p>
            <a:endParaRPr lang="en-US" i="1" dirty="0"/>
          </a:p>
          <a:p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endParaRPr lang="en-US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693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53615EE-C559-4E03-999B-5477F162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3BFD2C-4CB7-BDB2-0DDB-95B52F31A4A1}"/>
              </a:ext>
            </a:extLst>
          </p:cNvPr>
          <p:cNvSpPr/>
          <p:nvPr/>
        </p:nvSpPr>
        <p:spPr>
          <a:xfrm>
            <a:off x="-2" y="-2"/>
            <a:ext cx="12192000" cy="6858000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01A427-22EB-F1CA-C8C2-BB567EE86E1F}"/>
              </a:ext>
            </a:extLst>
          </p:cNvPr>
          <p:cNvSpPr/>
          <p:nvPr/>
        </p:nvSpPr>
        <p:spPr>
          <a:xfrm>
            <a:off x="92364" y="385616"/>
            <a:ext cx="11711709" cy="60867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987BC-C4FA-B687-A823-454A5DE7C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3315" y="949068"/>
            <a:ext cx="4103122" cy="1773408"/>
          </a:xfrm>
        </p:spPr>
        <p:txBody>
          <a:bodyPr>
            <a:normAutofit/>
          </a:bodyPr>
          <a:lstStyle/>
          <a:p>
            <a:r>
              <a:rPr lang="en-US" dirty="0"/>
              <a:t>A THOUGHT-PROVOKING find</a:t>
            </a:r>
          </a:p>
        </p:txBody>
      </p:sp>
      <p:pic>
        <p:nvPicPr>
          <p:cNvPr id="7" name="Picture 6" descr="A picture containing ground, invertebrate, blue&#10;&#10;Description automatically generated">
            <a:extLst>
              <a:ext uri="{FF2B5EF4-FFF2-40B4-BE49-F238E27FC236}">
                <a16:creationId xmlns:a16="http://schemas.microsoft.com/office/drawing/2014/main" id="{1F70EF8A-FD41-7260-95E6-2BB8706D86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824"/>
          <a:stretch/>
        </p:blipFill>
        <p:spPr>
          <a:xfrm rot="5400000">
            <a:off x="19050" y="-19050"/>
            <a:ext cx="3428999" cy="3467100"/>
          </a:xfrm>
          <a:prstGeom prst="rect">
            <a:avLst/>
          </a:prstGeom>
        </p:spPr>
      </p:pic>
      <p:pic>
        <p:nvPicPr>
          <p:cNvPr id="5" name="Picture 4" descr="A picture containing ground, invertebrate, beach, insect&#10;&#10;Description automatically generated">
            <a:extLst>
              <a:ext uri="{FF2B5EF4-FFF2-40B4-BE49-F238E27FC236}">
                <a16:creationId xmlns:a16="http://schemas.microsoft.com/office/drawing/2014/main" id="{74EE2F25-DDD9-EE39-C49B-F4DCDCCBCC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824"/>
          <a:stretch/>
        </p:blipFill>
        <p:spPr>
          <a:xfrm rot="5400000">
            <a:off x="19050" y="3409948"/>
            <a:ext cx="3428999" cy="3467100"/>
          </a:xfrm>
          <a:prstGeom prst="rect">
            <a:avLst/>
          </a:prstGeom>
        </p:spPr>
      </p:pic>
      <p:pic>
        <p:nvPicPr>
          <p:cNvPr id="9" name="Picture 8" descr="A picture containing ground, plant, dishware&#10;&#10;Description automatically generated">
            <a:extLst>
              <a:ext uri="{FF2B5EF4-FFF2-40B4-BE49-F238E27FC236}">
                <a16:creationId xmlns:a16="http://schemas.microsoft.com/office/drawing/2014/main" id="{0FBCD943-814B-0CC6-038B-878B09F2B7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126" b="13060"/>
          <a:stretch/>
        </p:blipFill>
        <p:spPr>
          <a:xfrm rot="5400000">
            <a:off x="1962150" y="1504950"/>
            <a:ext cx="6858000" cy="384810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99A8EBD-049C-48E6-97ED-C9102D78F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153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08F19-62F0-C5E0-F408-098870AC5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5418" y="2722476"/>
            <a:ext cx="3576363" cy="3559409"/>
          </a:xfrm>
        </p:spPr>
        <p:txBody>
          <a:bodyPr>
            <a:normAutofit/>
          </a:bodyPr>
          <a:lstStyle/>
          <a:p>
            <a:r>
              <a:rPr lang="en-US" dirty="0"/>
              <a:t>Why do some species wash up in isolation?</a:t>
            </a:r>
          </a:p>
          <a:p>
            <a:endParaRPr lang="en-US" dirty="0"/>
          </a:p>
          <a:p>
            <a:r>
              <a:rPr lang="en-US" dirty="0"/>
              <a:t>How does a poor swimmer find prey on the open ocean?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32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FC98F-EE38-27A0-34AF-27DD6E520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the model: the agents</a:t>
            </a:r>
          </a:p>
        </p:txBody>
      </p:sp>
      <p:pic>
        <p:nvPicPr>
          <p:cNvPr id="5" name="Picture 4" descr="A picture containing symbol, graphics, design&#10;&#10;Description automatically generated">
            <a:extLst>
              <a:ext uri="{FF2B5EF4-FFF2-40B4-BE49-F238E27FC236}">
                <a16:creationId xmlns:a16="http://schemas.microsoft.com/office/drawing/2014/main" id="{C67B6984-7F9A-18DF-83DD-BCCD10FFC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35" y="1718595"/>
            <a:ext cx="3556000" cy="345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101DE4-C696-1ADC-7B8E-36B60B754DE1}"/>
              </a:ext>
            </a:extLst>
          </p:cNvPr>
          <p:cNvSpPr txBox="1"/>
          <p:nvPr/>
        </p:nvSpPr>
        <p:spPr>
          <a:xfrm>
            <a:off x="1620253" y="5172995"/>
            <a:ext cx="19922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Glaucus atlanticus</a:t>
            </a:r>
          </a:p>
          <a:p>
            <a:r>
              <a:rPr lang="en-US" dirty="0"/>
              <a:t>The ‘Blue Dragon’</a:t>
            </a:r>
          </a:p>
        </p:txBody>
      </p:sp>
      <p:pic>
        <p:nvPicPr>
          <p:cNvPr id="9" name="Picture 8" descr="A blue hat with fringes&#10;&#10;Description automatically generated with low confidence">
            <a:extLst>
              <a:ext uri="{FF2B5EF4-FFF2-40B4-BE49-F238E27FC236}">
                <a16:creationId xmlns:a16="http://schemas.microsoft.com/office/drawing/2014/main" id="{5384899E-1D37-6483-65BA-B99DA6578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9555" y="3372022"/>
            <a:ext cx="3395042" cy="23857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0E6922-7CEC-8DDA-8874-123D8AAA4240}"/>
              </a:ext>
            </a:extLst>
          </p:cNvPr>
          <p:cNvSpPr txBox="1"/>
          <p:nvPr/>
        </p:nvSpPr>
        <p:spPr>
          <a:xfrm>
            <a:off x="8579470" y="5172995"/>
            <a:ext cx="1707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Physalia</a:t>
            </a:r>
            <a:r>
              <a:rPr lang="en-US" i="1" dirty="0"/>
              <a:t> physalis</a:t>
            </a:r>
          </a:p>
          <a:p>
            <a:r>
              <a:rPr lang="en-US" dirty="0"/>
              <a:t>Bluebottle</a:t>
            </a:r>
          </a:p>
        </p:txBody>
      </p:sp>
      <p:pic>
        <p:nvPicPr>
          <p:cNvPr id="10" name="Picture 9" descr="A blue hat with fringes&#10;&#10;Description automatically generated with low confidence">
            <a:extLst>
              <a:ext uri="{FF2B5EF4-FFF2-40B4-BE49-F238E27FC236}">
                <a16:creationId xmlns:a16="http://schemas.microsoft.com/office/drawing/2014/main" id="{74AFFFDB-19A5-49D0-02F5-0655D28B3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589339" y="2174420"/>
            <a:ext cx="3395042" cy="23857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63565EA-2D71-9F51-BB89-E1A4231E13DE}"/>
              </a:ext>
            </a:extLst>
          </p:cNvPr>
          <p:cNvSpPr/>
          <p:nvPr/>
        </p:nvSpPr>
        <p:spPr>
          <a:xfrm>
            <a:off x="2598" y="0"/>
            <a:ext cx="12192000" cy="461818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E584A1-EDF3-6C2C-38BB-09B43920D410}"/>
              </a:ext>
            </a:extLst>
          </p:cNvPr>
          <p:cNvSpPr/>
          <p:nvPr/>
        </p:nvSpPr>
        <p:spPr>
          <a:xfrm>
            <a:off x="0" y="6257636"/>
            <a:ext cx="12192000" cy="600364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61AE8-3557-643C-DC1A-4175488DF20A}"/>
              </a:ext>
            </a:extLst>
          </p:cNvPr>
          <p:cNvSpPr/>
          <p:nvPr/>
        </p:nvSpPr>
        <p:spPr>
          <a:xfrm>
            <a:off x="0" y="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F31580-A904-20C8-0752-D80608D1F572}"/>
              </a:ext>
            </a:extLst>
          </p:cNvPr>
          <p:cNvSpPr/>
          <p:nvPr/>
        </p:nvSpPr>
        <p:spPr>
          <a:xfrm>
            <a:off x="11721523" y="15240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524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F1EA28-44CB-2030-7441-75A20F9C0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Physically-driven movement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707C4-BD88-6E84-C07C-077D4CE74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710035"/>
            <a:ext cx="3587668" cy="350026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Movement is a function of speed and direction of wind and currents.</a:t>
            </a:r>
          </a:p>
          <a:p>
            <a:pPr>
              <a:lnSpc>
                <a:spcPct val="110000"/>
              </a:lnSpc>
            </a:pPr>
            <a:r>
              <a:rPr lang="en-US" dirty="0"/>
              <a:t>Bluebottles come in two forms – impacts where wind takes them.</a:t>
            </a:r>
          </a:p>
          <a:p>
            <a:pPr>
              <a:lnSpc>
                <a:spcPct val="110000"/>
              </a:lnSpc>
            </a:pPr>
            <a:r>
              <a:rPr lang="en-US" dirty="0"/>
              <a:t>Different species move differently due to varying morphologies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 marL="0" indent="0">
              <a:lnSpc>
                <a:spcPct val="110000"/>
              </a:lnSpc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49708F-C496-3BD0-BDBD-773DD81249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8" t="10364" b="7701"/>
          <a:stretch/>
        </p:blipFill>
        <p:spPr>
          <a:xfrm>
            <a:off x="4802910" y="450193"/>
            <a:ext cx="6779490" cy="58568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6A9CE68-344D-0EE7-C4B8-F6F33857E882}"/>
              </a:ext>
            </a:extLst>
          </p:cNvPr>
          <p:cNvSpPr/>
          <p:nvPr/>
        </p:nvSpPr>
        <p:spPr>
          <a:xfrm>
            <a:off x="2598" y="0"/>
            <a:ext cx="12192000" cy="461818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107985-DB8D-04E6-9249-8B607609662F}"/>
              </a:ext>
            </a:extLst>
          </p:cNvPr>
          <p:cNvSpPr/>
          <p:nvPr/>
        </p:nvSpPr>
        <p:spPr>
          <a:xfrm>
            <a:off x="0" y="6257636"/>
            <a:ext cx="12192000" cy="600364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4BC017-85C3-9B1B-089D-A163AC12F5DC}"/>
              </a:ext>
            </a:extLst>
          </p:cNvPr>
          <p:cNvSpPr/>
          <p:nvPr/>
        </p:nvSpPr>
        <p:spPr>
          <a:xfrm>
            <a:off x="0" y="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D5C86F-7BB9-3576-36E9-FC8855339377}"/>
              </a:ext>
            </a:extLst>
          </p:cNvPr>
          <p:cNvSpPr/>
          <p:nvPr/>
        </p:nvSpPr>
        <p:spPr>
          <a:xfrm>
            <a:off x="11721523" y="15240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864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F1EA28-44CB-2030-7441-75A20F9C0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BEHAVIOURAL-driven movement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707C4-BD88-6E84-C07C-077D4CE74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710035"/>
            <a:ext cx="3587668" cy="3500265"/>
          </a:xfrm>
        </p:spPr>
        <p:txBody>
          <a:bodyPr>
            <a:normAutofit/>
          </a:bodyPr>
          <a:lstStyle/>
          <a:p>
            <a:r>
              <a:rPr lang="en-US" dirty="0"/>
              <a:t>Biological parameters and predatory behavior are poorly studied.</a:t>
            </a:r>
          </a:p>
          <a:p>
            <a:r>
              <a:rPr lang="en-US" i="1" dirty="0"/>
              <a:t>Glaucus</a:t>
            </a:r>
            <a:r>
              <a:rPr lang="en-US" dirty="0"/>
              <a:t> possibly capable of some powered movement and </a:t>
            </a:r>
            <a:r>
              <a:rPr lang="en-US" dirty="0" err="1"/>
              <a:t>chemodetection</a:t>
            </a:r>
            <a:r>
              <a:rPr lang="en-US" dirty="0"/>
              <a:t> of prey.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02AF7C-48F2-2E4F-5720-D9E22A22F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46" t="11108" r="5394" b="14107"/>
          <a:stretch/>
        </p:blipFill>
        <p:spPr>
          <a:xfrm>
            <a:off x="5126312" y="723900"/>
            <a:ext cx="6016075" cy="54102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82FA12D-3D73-E276-8D44-48CAD0B0F31A}"/>
              </a:ext>
            </a:extLst>
          </p:cNvPr>
          <p:cNvSpPr/>
          <p:nvPr/>
        </p:nvSpPr>
        <p:spPr>
          <a:xfrm>
            <a:off x="2598" y="0"/>
            <a:ext cx="12192000" cy="461818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353282-A6DC-73CB-6901-E1692CD2BEA4}"/>
              </a:ext>
            </a:extLst>
          </p:cNvPr>
          <p:cNvSpPr/>
          <p:nvPr/>
        </p:nvSpPr>
        <p:spPr>
          <a:xfrm>
            <a:off x="0" y="6257636"/>
            <a:ext cx="12192000" cy="600364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5B3C7F-A678-A9E1-E8BA-F5B39A4CB6E6}"/>
              </a:ext>
            </a:extLst>
          </p:cNvPr>
          <p:cNvSpPr/>
          <p:nvPr/>
        </p:nvSpPr>
        <p:spPr>
          <a:xfrm>
            <a:off x="0" y="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EBAC46-4AC8-715C-E9A2-73C360A98FAE}"/>
              </a:ext>
            </a:extLst>
          </p:cNvPr>
          <p:cNvSpPr/>
          <p:nvPr/>
        </p:nvSpPr>
        <p:spPr>
          <a:xfrm>
            <a:off x="11721523" y="15240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893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812D0-7735-979D-638F-8215CE1D7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single model run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FFD0ED-BA42-5BDC-8920-236D967A8BE4}"/>
              </a:ext>
            </a:extLst>
          </p:cNvPr>
          <p:cNvSpPr/>
          <p:nvPr/>
        </p:nvSpPr>
        <p:spPr>
          <a:xfrm>
            <a:off x="2598" y="0"/>
            <a:ext cx="12192000" cy="461818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0C5992-C1E2-4DAA-C94A-C8DD71C429C9}"/>
              </a:ext>
            </a:extLst>
          </p:cNvPr>
          <p:cNvSpPr/>
          <p:nvPr/>
        </p:nvSpPr>
        <p:spPr>
          <a:xfrm>
            <a:off x="0" y="6257636"/>
            <a:ext cx="12192000" cy="600364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A8576B-34D3-0C53-72E1-032C21AF8371}"/>
              </a:ext>
            </a:extLst>
          </p:cNvPr>
          <p:cNvSpPr/>
          <p:nvPr/>
        </p:nvSpPr>
        <p:spPr>
          <a:xfrm>
            <a:off x="0" y="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134D38-7B75-4494-20CB-7643221B3B52}"/>
              </a:ext>
            </a:extLst>
          </p:cNvPr>
          <p:cNvSpPr/>
          <p:nvPr/>
        </p:nvSpPr>
        <p:spPr>
          <a:xfrm>
            <a:off x="11721523" y="15240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9D89F3-0AE3-28FB-0A22-0D63AE3C6A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08" t="11446" r="5274" b="8322"/>
          <a:stretch/>
        </p:blipFill>
        <p:spPr>
          <a:xfrm>
            <a:off x="5765857" y="961132"/>
            <a:ext cx="5544400" cy="497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856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FE8A-CFCE-7409-A92B-00C4FC1CE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Simulating the blue fleet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9E35E4-6600-4252-0A64-47F04A9DBC7E}"/>
              </a:ext>
            </a:extLst>
          </p:cNvPr>
          <p:cNvSpPr/>
          <p:nvPr/>
        </p:nvSpPr>
        <p:spPr>
          <a:xfrm>
            <a:off x="2598" y="0"/>
            <a:ext cx="12192000" cy="461818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6DB929-7EC1-891D-DFEC-BF51BB049D6C}"/>
              </a:ext>
            </a:extLst>
          </p:cNvPr>
          <p:cNvSpPr/>
          <p:nvPr/>
        </p:nvSpPr>
        <p:spPr>
          <a:xfrm>
            <a:off x="0" y="6257636"/>
            <a:ext cx="12192000" cy="600364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FF112A-D4AF-A21E-53CA-A775DFDAFB20}"/>
              </a:ext>
            </a:extLst>
          </p:cNvPr>
          <p:cNvSpPr/>
          <p:nvPr/>
        </p:nvSpPr>
        <p:spPr>
          <a:xfrm>
            <a:off x="0" y="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D384D2-8ED4-B703-98F5-2DD352C9E2B9}"/>
              </a:ext>
            </a:extLst>
          </p:cNvPr>
          <p:cNvSpPr/>
          <p:nvPr/>
        </p:nvSpPr>
        <p:spPr>
          <a:xfrm>
            <a:off x="11721523" y="15240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8D09F4EC-8FD9-95CF-5EA1-C1AC99C85A10}"/>
              </a:ext>
            </a:extLst>
          </p:cNvPr>
          <p:cNvSpPr/>
          <p:nvPr/>
        </p:nvSpPr>
        <p:spPr>
          <a:xfrm rot="19743545">
            <a:off x="2392171" y="2878123"/>
            <a:ext cx="889373" cy="31179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A computer screen with a cube on it&#10;&#10;Description automatically generated with low confidence">
            <a:extLst>
              <a:ext uri="{FF2B5EF4-FFF2-40B4-BE49-F238E27FC236}">
                <a16:creationId xmlns:a16="http://schemas.microsoft.com/office/drawing/2014/main" id="{3BFC153D-2109-8ED2-FE97-BC11C0F42E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21" t="11379" r="11015" b="9280"/>
          <a:stretch/>
        </p:blipFill>
        <p:spPr>
          <a:xfrm>
            <a:off x="700636" y="3004555"/>
            <a:ext cx="1685109" cy="1461059"/>
          </a:xfrm>
          <a:prstGeom prst="rect">
            <a:avLst/>
          </a:prstGeom>
        </p:spPr>
      </p:pic>
      <p:sp>
        <p:nvSpPr>
          <p:cNvPr id="16" name="Right Arrow 15">
            <a:extLst>
              <a:ext uri="{FF2B5EF4-FFF2-40B4-BE49-F238E27FC236}">
                <a16:creationId xmlns:a16="http://schemas.microsoft.com/office/drawing/2014/main" id="{0FA593FA-F12D-8717-260E-8751F7FE8429}"/>
              </a:ext>
            </a:extLst>
          </p:cNvPr>
          <p:cNvSpPr/>
          <p:nvPr/>
        </p:nvSpPr>
        <p:spPr>
          <a:xfrm rot="2619878">
            <a:off x="2372943" y="4560603"/>
            <a:ext cx="1157517" cy="31066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97515B-3E20-DA0C-2B11-5DDA87A5E775}"/>
              </a:ext>
            </a:extLst>
          </p:cNvPr>
          <p:cNvSpPr txBox="1"/>
          <p:nvPr/>
        </p:nvSpPr>
        <p:spPr>
          <a:xfrm>
            <a:off x="2193994" y="1836067"/>
            <a:ext cx="1112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Beaching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E37B42-FBA7-8A86-B3A3-D13A3FDB6940}"/>
              </a:ext>
            </a:extLst>
          </p:cNvPr>
          <p:cNvSpPr txBox="1"/>
          <p:nvPr/>
        </p:nvSpPr>
        <p:spPr>
          <a:xfrm>
            <a:off x="2335022" y="5654736"/>
            <a:ext cx="2023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Predator Behavior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0E408B0-BA89-1372-852B-7F092FA16F8D}"/>
              </a:ext>
            </a:extLst>
          </p:cNvPr>
          <p:cNvSpPr/>
          <p:nvPr/>
        </p:nvSpPr>
        <p:spPr>
          <a:xfrm>
            <a:off x="3337704" y="2319856"/>
            <a:ext cx="3211377" cy="912073"/>
          </a:xfrm>
          <a:prstGeom prst="roundRect">
            <a:avLst/>
          </a:prstGeom>
          <a:solidFill>
            <a:schemeClr val="tx2">
              <a:lumMod val="10000"/>
              <a:lumOff val="90000"/>
              <a:alpha val="91000"/>
            </a:schemeClr>
          </a:solidFill>
          <a:ln w="349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C9C09C-D274-A55E-2F04-7312ADB7F9E7}"/>
              </a:ext>
            </a:extLst>
          </p:cNvPr>
          <p:cNvSpPr txBox="1"/>
          <p:nvPr/>
        </p:nvSpPr>
        <p:spPr>
          <a:xfrm>
            <a:off x="3348115" y="2355037"/>
            <a:ext cx="3799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Wind Speeds from 0 – 50 km/H</a:t>
            </a:r>
          </a:p>
          <a:p>
            <a:r>
              <a:rPr lang="en-US" sz="1600" dirty="0"/>
              <a:t>Current Speeds from 0 - 25 km/H</a:t>
            </a:r>
          </a:p>
          <a:p>
            <a:r>
              <a:rPr lang="en-US" sz="1600" dirty="0"/>
              <a:t>0.1 km/H increments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C12582F8-0A47-E86A-C1E7-E3D947B25C3E}"/>
              </a:ext>
            </a:extLst>
          </p:cNvPr>
          <p:cNvSpPr/>
          <p:nvPr/>
        </p:nvSpPr>
        <p:spPr>
          <a:xfrm rot="19743545">
            <a:off x="6617616" y="2134256"/>
            <a:ext cx="522175" cy="17067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1C203E8-3293-3141-2E7A-64DACD877896}"/>
              </a:ext>
            </a:extLst>
          </p:cNvPr>
          <p:cNvSpPr/>
          <p:nvPr/>
        </p:nvSpPr>
        <p:spPr>
          <a:xfrm>
            <a:off x="7159905" y="1710690"/>
            <a:ext cx="3061782" cy="414865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57F92D-0218-A96B-A964-042CA4EA9557}"/>
              </a:ext>
            </a:extLst>
          </p:cNvPr>
          <p:cNvSpPr txBox="1"/>
          <p:nvPr/>
        </p:nvSpPr>
        <p:spPr>
          <a:xfrm>
            <a:off x="7159904" y="1733456"/>
            <a:ext cx="32087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Current and Wind direction fixed</a:t>
            </a: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D563738B-EC6B-DCBE-9905-1399D706BEAC}"/>
              </a:ext>
            </a:extLst>
          </p:cNvPr>
          <p:cNvSpPr/>
          <p:nvPr/>
        </p:nvSpPr>
        <p:spPr>
          <a:xfrm rot="1996656">
            <a:off x="6650469" y="3033701"/>
            <a:ext cx="522175" cy="17067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BD2BBB3-494D-0497-EF5A-24D61FC4D226}"/>
              </a:ext>
            </a:extLst>
          </p:cNvPr>
          <p:cNvSpPr/>
          <p:nvPr/>
        </p:nvSpPr>
        <p:spPr>
          <a:xfrm>
            <a:off x="7218577" y="3220497"/>
            <a:ext cx="3443289" cy="414865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FE42C2-8FA9-323F-6A22-A4F5F0376686}"/>
              </a:ext>
            </a:extLst>
          </p:cNvPr>
          <p:cNvSpPr txBox="1"/>
          <p:nvPr/>
        </p:nvSpPr>
        <p:spPr>
          <a:xfrm>
            <a:off x="7176656" y="3246593"/>
            <a:ext cx="39914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Current and Wind direction stochastic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8A033C2-F0CB-058C-D233-AF819EBE8E99}"/>
              </a:ext>
            </a:extLst>
          </p:cNvPr>
          <p:cNvSpPr/>
          <p:nvPr/>
        </p:nvSpPr>
        <p:spPr>
          <a:xfrm>
            <a:off x="3550921" y="4647697"/>
            <a:ext cx="3918140" cy="817659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B7FE51-872D-8AB4-6DD3-799C4B68D8EC}"/>
              </a:ext>
            </a:extLst>
          </p:cNvPr>
          <p:cNvSpPr txBox="1"/>
          <p:nvPr/>
        </p:nvSpPr>
        <p:spPr>
          <a:xfrm>
            <a:off x="3517658" y="4634359"/>
            <a:ext cx="42124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Chemodetection</a:t>
            </a:r>
            <a:r>
              <a:rPr lang="en-US" sz="1600" dirty="0"/>
              <a:t> range from 0 – 2 m</a:t>
            </a:r>
          </a:p>
          <a:p>
            <a:r>
              <a:rPr lang="en-US" sz="1600" dirty="0"/>
              <a:t>Swimming speed from 0 – 2 m/H</a:t>
            </a:r>
          </a:p>
          <a:p>
            <a:r>
              <a:rPr lang="en-US" sz="1600" dirty="0"/>
              <a:t>Prey Densities from 0 – 10x predator density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A0A91E-3BD6-C746-51F9-08DA74295E33}"/>
              </a:ext>
            </a:extLst>
          </p:cNvPr>
          <p:cNvSpPr txBox="1"/>
          <p:nvPr/>
        </p:nvSpPr>
        <p:spPr>
          <a:xfrm>
            <a:off x="515713" y="4678689"/>
            <a:ext cx="2258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 Simulation = 1000 hours </a:t>
            </a: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36FFAB71-F3B1-C52E-27E3-72E4E3E08308}"/>
              </a:ext>
            </a:extLst>
          </p:cNvPr>
          <p:cNvSpPr/>
          <p:nvPr/>
        </p:nvSpPr>
        <p:spPr>
          <a:xfrm>
            <a:off x="7578032" y="4969027"/>
            <a:ext cx="522175" cy="17067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4645605-FD7A-428C-CFD5-8D1E79EDD19C}"/>
              </a:ext>
            </a:extLst>
          </p:cNvPr>
          <p:cNvSpPr/>
          <p:nvPr/>
        </p:nvSpPr>
        <p:spPr>
          <a:xfrm>
            <a:off x="8153374" y="4813029"/>
            <a:ext cx="3443289" cy="414865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6CDBFF0-7594-1C42-EFF4-627CD1AB1FC3}"/>
              </a:ext>
            </a:extLst>
          </p:cNvPr>
          <p:cNvSpPr txBox="1"/>
          <p:nvPr/>
        </p:nvSpPr>
        <p:spPr>
          <a:xfrm>
            <a:off x="8111453" y="4839125"/>
            <a:ext cx="39914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Current and Wind direction stochastic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A65F9D8-5636-1B63-01E4-FC6F4B302DAB}"/>
              </a:ext>
            </a:extLst>
          </p:cNvPr>
          <p:cNvSpPr txBox="1"/>
          <p:nvPr/>
        </p:nvSpPr>
        <p:spPr>
          <a:xfrm>
            <a:off x="7898074" y="2169312"/>
            <a:ext cx="17323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125,000 Simulations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03DC4D-545D-880D-FD9A-34C605961589}"/>
              </a:ext>
            </a:extLst>
          </p:cNvPr>
          <p:cNvSpPr txBox="1"/>
          <p:nvPr/>
        </p:nvSpPr>
        <p:spPr>
          <a:xfrm>
            <a:off x="7791133" y="3741875"/>
            <a:ext cx="27624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125,000 Simulations * 5 replicates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1C3BCCF-5E0F-A68A-8313-D216C414CC7B}"/>
              </a:ext>
            </a:extLst>
          </p:cNvPr>
          <p:cNvSpPr txBox="1"/>
          <p:nvPr/>
        </p:nvSpPr>
        <p:spPr>
          <a:xfrm>
            <a:off x="8283504" y="5289559"/>
            <a:ext cx="27624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125,000 Simulations * 5 replicates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FC0A9D-A526-A412-0378-98AF6146A31F}"/>
              </a:ext>
            </a:extLst>
          </p:cNvPr>
          <p:cNvSpPr txBox="1"/>
          <p:nvPr/>
        </p:nvSpPr>
        <p:spPr>
          <a:xfrm>
            <a:off x="3543248" y="3312744"/>
            <a:ext cx="3052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Stochastic wind and currents,</a:t>
            </a:r>
          </a:p>
          <a:p>
            <a:r>
              <a:rPr lang="en-US" dirty="0"/>
              <a:t>10x replicates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5ADAB0-4D21-E1CD-6CFD-5731297A780D}"/>
              </a:ext>
            </a:extLst>
          </p:cNvPr>
          <p:cNvSpPr txBox="1"/>
          <p:nvPr/>
        </p:nvSpPr>
        <p:spPr>
          <a:xfrm>
            <a:off x="4626301" y="5541624"/>
            <a:ext cx="35234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LHS Design with 100 sample size,</a:t>
            </a:r>
          </a:p>
          <a:p>
            <a:r>
              <a:rPr lang="en-US" dirty="0"/>
              <a:t> 5 replicates</a:t>
            </a:r>
          </a:p>
        </p:txBody>
      </p:sp>
    </p:spTree>
    <p:extLst>
      <p:ext uri="{BB962C8B-B14F-4D97-AF65-F5344CB8AC3E}">
        <p14:creationId xmlns:p14="http://schemas.microsoft.com/office/powerpoint/2010/main" val="1383868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66B3D-5C6A-8265-4940-5C2379CCA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MaiN</a:t>
            </a:r>
            <a:r>
              <a:rPr lang="en-US" dirty="0"/>
              <a:t>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C90A1-F265-10A5-9CF0-1DB4238D4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E4D125-740E-A68B-A905-10C7F8485AD0}"/>
              </a:ext>
            </a:extLst>
          </p:cNvPr>
          <p:cNvSpPr/>
          <p:nvPr/>
        </p:nvSpPr>
        <p:spPr>
          <a:xfrm>
            <a:off x="2598" y="0"/>
            <a:ext cx="12192000" cy="461818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9809DA-5575-8C2A-5575-06FCE4AF1D6C}"/>
              </a:ext>
            </a:extLst>
          </p:cNvPr>
          <p:cNvSpPr/>
          <p:nvPr/>
        </p:nvSpPr>
        <p:spPr>
          <a:xfrm>
            <a:off x="0" y="6257636"/>
            <a:ext cx="12192000" cy="600364"/>
          </a:xfrm>
          <a:prstGeom prst="rect">
            <a:avLst/>
          </a:prstGeom>
          <a:solidFill>
            <a:srgbClr val="170CA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7D17DC-EDB3-54B4-70DC-F5363324D96F}"/>
              </a:ext>
            </a:extLst>
          </p:cNvPr>
          <p:cNvSpPr/>
          <p:nvPr/>
        </p:nvSpPr>
        <p:spPr>
          <a:xfrm>
            <a:off x="0" y="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3133FF-1845-823B-D1F9-2814C2D48DF6}"/>
              </a:ext>
            </a:extLst>
          </p:cNvPr>
          <p:cNvSpPr/>
          <p:nvPr/>
        </p:nvSpPr>
        <p:spPr>
          <a:xfrm>
            <a:off x="11721523" y="152400"/>
            <a:ext cx="475673" cy="6705600"/>
          </a:xfrm>
          <a:prstGeom prst="rect">
            <a:avLst/>
          </a:prstGeom>
          <a:solidFill>
            <a:srgbClr val="170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683762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2512</TotalTime>
  <Words>480</Words>
  <Application>Microsoft Macintosh PowerPoint</Application>
  <PresentationFormat>Widescreen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Calisto MT</vt:lpstr>
      <vt:lpstr>Univers Condensed</vt:lpstr>
      <vt:lpstr>ChronicleVTI</vt:lpstr>
      <vt:lpstr>Predators, Prey and Strandings</vt:lpstr>
      <vt:lpstr>Drifting in the wind AND CURRENTS</vt:lpstr>
      <vt:lpstr>A THOUGHT-PROVOKING find</vt:lpstr>
      <vt:lpstr>Building the model: the agents</vt:lpstr>
      <vt:lpstr>Physically-driven movement</vt:lpstr>
      <vt:lpstr>BEHAVIOURAL-driven movement</vt:lpstr>
      <vt:lpstr>A single model run</vt:lpstr>
      <vt:lpstr>Simulating the blue fleet</vt:lpstr>
      <vt:lpstr>MaiN RESULTS</vt:lpstr>
      <vt:lpstr>Concluding statements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Predators, Prey and Strandings</dc:title>
  <dc:creator>Johannes Sassen</dc:creator>
  <cp:lastModifiedBy>Johannes Sassen</cp:lastModifiedBy>
  <cp:revision>96</cp:revision>
  <dcterms:created xsi:type="dcterms:W3CDTF">2023-05-04T10:00:07Z</dcterms:created>
  <dcterms:modified xsi:type="dcterms:W3CDTF">2023-05-13T09:22:32Z</dcterms:modified>
</cp:coreProperties>
</file>

<file path=docProps/thumbnail.jpeg>
</file>